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sldIdLst>
    <p:sldId id="256" r:id="rId5"/>
    <p:sldId id="259" r:id="rId6"/>
    <p:sldId id="260" r:id="rId7"/>
    <p:sldId id="261" r:id="rId8"/>
    <p:sldId id="262" r:id="rId9"/>
    <p:sldId id="257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81" r:id="rId24"/>
    <p:sldId id="282" r:id="rId25"/>
    <p:sldId id="276" r:id="rId26"/>
    <p:sldId id="277" r:id="rId27"/>
    <p:sldId id="278" r:id="rId28"/>
    <p:sldId id="279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</p:sldIdLst>
  <p:sldSz cx="9144000" cy="6858000" type="screen4x3"/>
  <p:notesSz cx="6858000" cy="9144000"/>
  <p:defaultTextStyle>
    <a:defPPr>
      <a:defRPr lang="ms-M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60" y="-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9F45D4-F248-4BBD-BBB4-A38B9857A042}" type="datetimeFigureOut">
              <a:rPr lang="ms-MY"/>
              <a:pPr>
                <a:defRPr/>
              </a:pPr>
              <a:t>17/11/2016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BC081C-27B9-42B6-8CFE-6ED9C877E128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524926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BC9E9-F652-4011-A326-5F11966E2EAD}" type="datetimeFigureOut">
              <a:rPr lang="ms-MY"/>
              <a:pPr>
                <a:defRPr/>
              </a:pPr>
              <a:t>17/11/2016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45E964-1D77-4A52-B6D4-FB36AE025D7C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866442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E4FC2E-BD33-4DF1-B5AF-B9CF8AF76C2C}" type="datetimeFigureOut">
              <a:rPr lang="ms-MY"/>
              <a:pPr>
                <a:defRPr/>
              </a:pPr>
              <a:t>17/11/2016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2209B-E41E-4E90-ABB0-2D8BBAFB6328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9603748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2201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3199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1067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0869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050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7214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61854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033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10DA7E-BDE3-47AA-8534-08BC8AE14D0F}" type="datetimeFigureOut">
              <a:rPr lang="ms-MY"/>
              <a:pPr>
                <a:defRPr/>
              </a:pPr>
              <a:t>17/11/2016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E7B084-C40B-437F-A8B3-29F37D903F9F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243954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25078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357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960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8352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46531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4010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9021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039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2732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914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CA69D-8AC0-49EE-8B9F-F4641C01CDEB}" type="datetimeFigureOut">
              <a:rPr lang="ms-MY"/>
              <a:pPr>
                <a:defRPr/>
              </a:pPr>
              <a:t>17/11/2016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981A8-B47D-4FC9-9A0C-CE457AC6515F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40480236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5733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287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0798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11/17/2016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15313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F4C8-3139-4A27-94E8-8E2747A628B5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2B1F-DB90-4A2D-B9EE-50BE8C92A5D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786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F4C8-3139-4A27-94E8-8E2747A628B5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2B1F-DB90-4A2D-B9EE-50BE8C92A5D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39819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F4C8-3139-4A27-94E8-8E2747A628B5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2B1F-DB90-4A2D-B9EE-50BE8C92A5D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38866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F4C8-3139-4A27-94E8-8E2747A628B5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2B1F-DB90-4A2D-B9EE-50BE8C92A5D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9119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F4C8-3139-4A27-94E8-8E2747A628B5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2B1F-DB90-4A2D-B9EE-50BE8C92A5D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8473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F4C8-3139-4A27-94E8-8E2747A628B5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2B1F-DB90-4A2D-B9EE-50BE8C92A5D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439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50D70-2B3B-42CD-A08E-6D41B9416773}" type="datetimeFigureOut">
              <a:rPr lang="ms-MY"/>
              <a:pPr>
                <a:defRPr/>
              </a:pPr>
              <a:t>17/11/2016</a:t>
            </a:fld>
            <a:endParaRPr lang="ms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062252-0545-4717-A144-BD2E3EA644B0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79323937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F4C8-3139-4A27-94E8-8E2747A628B5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2B1F-DB90-4A2D-B9EE-50BE8C92A5D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5475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F4C8-3139-4A27-94E8-8E2747A628B5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2B1F-DB90-4A2D-B9EE-50BE8C92A5D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62972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F4C8-3139-4A27-94E8-8E2747A628B5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2B1F-DB90-4A2D-B9EE-50BE8C92A5D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6784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F4C8-3139-4A27-94E8-8E2747A628B5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2B1F-DB90-4A2D-B9EE-50BE8C92A5D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888036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9F4C8-3139-4A27-94E8-8E2747A628B5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17/11/2016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2B1F-DB90-4A2D-B9EE-50BE8C92A5DA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723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015E4-7D01-4D15-9CE9-6BB08C49B2E7}" type="datetimeFigureOut">
              <a:rPr lang="ms-MY"/>
              <a:pPr>
                <a:defRPr/>
              </a:pPr>
              <a:t>17/11/2016</a:t>
            </a:fld>
            <a:endParaRPr lang="ms-MY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1D6DB-04B4-46A6-A2AA-6EACBB539484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3864923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A84E3-E4AB-4786-AEBA-85F772DF872C}" type="datetimeFigureOut">
              <a:rPr lang="ms-MY"/>
              <a:pPr>
                <a:defRPr/>
              </a:pPr>
              <a:t>17/11/2016</a:t>
            </a:fld>
            <a:endParaRPr lang="ms-M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061A1-330B-48AA-A498-F9AD404995C2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5859803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738A48-E9D7-4AA6-85C4-F6A2DAEAB3C2}" type="datetimeFigureOut">
              <a:rPr lang="ms-MY"/>
              <a:pPr>
                <a:defRPr/>
              </a:pPr>
              <a:t>17/11/2016</a:t>
            </a:fld>
            <a:endParaRPr lang="ms-MY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8B04AA-B07C-4E74-8ED5-55404C97C63F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790313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FDE34F-5A0E-47A5-8362-8D2B2D3AB992}" type="datetimeFigureOut">
              <a:rPr lang="ms-MY"/>
              <a:pPr>
                <a:defRPr/>
              </a:pPr>
              <a:t>17/11/2016</a:t>
            </a:fld>
            <a:endParaRPr lang="ms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B9F8F-3F8F-4F96-AA05-A5E10A77F9B9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2172969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ms-MY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CAC97-482D-49A7-80C1-10D6D7666B54}" type="datetimeFigureOut">
              <a:rPr lang="ms-MY"/>
              <a:pPr>
                <a:defRPr/>
              </a:pPr>
              <a:t>17/11/2016</a:t>
            </a:fld>
            <a:endParaRPr lang="ms-MY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900BB0-83BA-4AC4-8138-CECAF848CC58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  <p:extLst>
      <p:ext uri="{BB962C8B-B14F-4D97-AF65-F5344CB8AC3E}">
        <p14:creationId xmlns:p14="http://schemas.microsoft.com/office/powerpoint/2010/main" val="12585020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ms-MY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033BCA-571B-4A0E-9678-994BB2EDAD71}" type="datetimeFigureOut">
              <a:rPr lang="ms-MY"/>
              <a:pPr>
                <a:defRPr/>
              </a:pPr>
              <a:t>17/11/2016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2B01CA1-1468-49C3-A103-00209E82F4FD}" type="slidenum">
              <a:rPr lang="ms-MY"/>
              <a:pPr>
                <a:defRPr/>
              </a:pPr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6469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3C0E5802-D4D9-4352-ADF1-1E6D9BFB43D8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11/17/2016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AD49A80-FE5C-42CE-9EB0-9A3F3C7CA279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65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369F4C8-3139-4A27-94E8-8E2747A628B5}" type="datetimeFigureOut">
              <a:rPr lang="ms-MY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17/11/2016</a:t>
            </a:fld>
            <a:endParaRPr lang="ms-MY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ms-MY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7DD2B1F-DB90-4A2D-B9EE-50BE8C92A5DA}" type="slidenum">
              <a:rPr lang="ms-MY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ms-MY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6567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5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35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"/>
          <p:cNvGrpSpPr>
            <a:grpSpLocks/>
          </p:cNvGrpSpPr>
          <p:nvPr/>
        </p:nvGrpSpPr>
        <p:grpSpPr bwMode="auto">
          <a:xfrm>
            <a:off x="0" y="7938"/>
            <a:ext cx="9144000" cy="6850062"/>
            <a:chOff x="0" y="7938"/>
            <a:chExt cx="9144000" cy="6850062"/>
          </a:xfrm>
        </p:grpSpPr>
        <p:pic>
          <p:nvPicPr>
            <p:cNvPr id="2051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938"/>
              <a:ext cx="9144000" cy="685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2" name="Picture 2" descr="Hasil carian imej untuk logo akp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2352" y="4832664"/>
              <a:ext cx="2248375" cy="936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323527" y="2025080"/>
            <a:ext cx="8540558" cy="1067544"/>
          </a:xfrm>
          <a:prstGeom prst="roundRect">
            <a:avLst>
              <a:gd name="adj" fmla="val 19735"/>
            </a:avLst>
          </a:prstGeom>
          <a:ln w="38100">
            <a:solidFill>
              <a:srgbClr val="140006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365125" algn="ctr"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Kita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hendaklah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mensyukuri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segala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endParaRPr lang="en-US" sz="2400" b="1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  <a:p>
            <a:pPr indent="365125" algn="ctr">
              <a:defRPr/>
            </a:pP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pemberian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dari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Allah SWT</a:t>
            </a:r>
            <a:endParaRPr lang="en-US" sz="24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27" y="3702224"/>
            <a:ext cx="8540557" cy="1295400"/>
          </a:xfrm>
          <a:prstGeom prst="roundRect">
            <a:avLst>
              <a:gd name="adj" fmla="val 19735"/>
            </a:avLst>
          </a:prstGeom>
          <a:solidFill>
            <a:srgbClr val="00B0F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5125" algn="ctr">
              <a:defRPr/>
            </a:pP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Kita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hendaklah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mengurus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segala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pembelanjaan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untuk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keperluan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hidup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dengan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sebaik-baiknya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setiap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masa</a:t>
            </a:r>
            <a:endParaRPr lang="en-US" sz="24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4624"/>
            <a:ext cx="8839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9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29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9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dikurniakan</a:t>
            </a:r>
            <a:r>
              <a:rPr lang="en-US" sz="29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9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ujian</a:t>
            </a:r>
            <a:r>
              <a:rPr lang="en-US" sz="29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9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9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umat</a:t>
            </a:r>
            <a:r>
              <a:rPr lang="en-US" sz="29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9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manusia</a:t>
            </a:r>
            <a:endParaRPr lang="en-US" sz="29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9600" y="1362725"/>
            <a:ext cx="7898936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ms-MY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Sifat </a:t>
            </a:r>
            <a:r>
              <a:rPr lang="ms-MY" sz="28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berjimat cermat dan tidak </a:t>
            </a:r>
            <a:r>
              <a:rPr lang="ms-MY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membazir</a:t>
            </a:r>
            <a:r>
              <a:rPr lang="ms-MY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en-MY" sz="28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2332221"/>
            <a:ext cx="7897688" cy="1815882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Pembelanjaan </a:t>
            </a:r>
            <a:r>
              <a:rPr lang="ms-MY" sz="28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boros dan pembaziran adalah perbuatan keji kerana ia tidak memberi faedah kepada masyarakat dan </a:t>
            </a:r>
            <a:r>
              <a:rPr lang="ms-MY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menjauhkan </a:t>
            </a:r>
            <a:r>
              <a:rPr lang="ms-MY" sz="28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lagi jurang antara golongan kaya dan </a:t>
            </a:r>
            <a:r>
              <a:rPr lang="ms-MY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miskin.</a:t>
            </a:r>
            <a:endParaRPr lang="en-MY" sz="28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09600" y="4563125"/>
            <a:ext cx="7911359" cy="95410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ms-MY" sz="28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Syaitan menyukai kepada orang yang boros berbelanja.</a:t>
            </a:r>
            <a:endParaRPr lang="en-MY" sz="28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9351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Islam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mendidik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umatnya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tentang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kaedah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berbelanja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secara</a:t>
            </a:r>
            <a:r>
              <a:rPr lang="en-US" sz="28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8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berhemah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8208" y="37073"/>
            <a:ext cx="88162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Isra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’: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27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570" y="3956863"/>
            <a:ext cx="8915400" cy="1200329"/>
          </a:xfrm>
          <a:prstGeom prst="rect">
            <a:avLst/>
          </a:prstGeom>
          <a:solidFill>
            <a:schemeClr val="accent6">
              <a:lumMod val="50000"/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 yang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boros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syaitan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sedang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syaitan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pula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makhluk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sangat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kufur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Tuhannya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ms-MY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046" y="1701403"/>
            <a:ext cx="8630434" cy="1569660"/>
          </a:xfrm>
          <a:prstGeom prst="rect">
            <a:avLst/>
          </a:prstGeom>
          <a:solidFill>
            <a:schemeClr val="tx2">
              <a:alpha val="3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 الْمُبَذِّرِينَ كَانُواْ إِخْوَانَ الشَّيَاطِينِ وَكَانَ الشَّيْطَانُ لِرَبِّهِ كَفُورًا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77314" y="1447800"/>
            <a:ext cx="7799142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ms-MY" sz="24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Islam </a:t>
            </a:r>
            <a:r>
              <a:rPr lang="ms-MY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meletakkan </a:t>
            </a:r>
            <a:r>
              <a:rPr lang="ms-MY" sz="24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kepentingan untuk menjaga dan menguruskan kewangan dengan baik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-27384"/>
            <a:ext cx="886659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 kekayaan dan kesenangan 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tercapai 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 harta 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diurus dengan baik dan mengikut </a:t>
            </a:r>
            <a:r>
              <a:rPr lang="sv-SE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syariah</a:t>
            </a:r>
            <a:r>
              <a:rPr lang="sv-SE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61950" y="2438400"/>
            <a:ext cx="7799142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4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Islam menggalakkan umatnya untuk menghasil, mengembang dan menggunakan harta dengan bijaksana dan tersusun.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tx1"/>
              </a:solidFill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93170" y="3916740"/>
            <a:ext cx="7799142" cy="1569660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Harta </a:t>
            </a:r>
            <a:r>
              <a:rPr lang="ms-MY" sz="24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yang dikurniakan akan menjadi medan ujian kepada sama ada terus merasa bersyukur dengan rezeki yang dikurniakan ataupun berada di dalam kufur serta bongkak dengan kemewahan.</a:t>
            </a:r>
          </a:p>
        </p:txBody>
      </p:sp>
      <p:sp>
        <p:nvSpPr>
          <p:cNvPr id="8" name="Rectangle 7"/>
          <p:cNvSpPr/>
          <p:nvPr/>
        </p:nvSpPr>
        <p:spPr>
          <a:xfrm>
            <a:off x="887658" y="5722203"/>
            <a:ext cx="7799142" cy="830997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4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Harta </a:t>
            </a:r>
            <a:r>
              <a:rPr lang="ms-MY" sz="2400" b="1" dirty="0" smtClean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juga </a:t>
            </a:r>
            <a:r>
              <a:rPr lang="ms-MY" sz="2400" b="1" dirty="0">
                <a:solidFill>
                  <a:schemeClr val="tx1"/>
                </a:solidFill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yang akan menjadi wasilah atau jambatan kepada taqwa manusia kepada Allah SWT.</a:t>
            </a:r>
          </a:p>
        </p:txBody>
      </p:sp>
      <p:sp>
        <p:nvSpPr>
          <p:cNvPr id="9" name="Curved Right Arrow 8"/>
          <p:cNvSpPr/>
          <p:nvPr/>
        </p:nvSpPr>
        <p:spPr>
          <a:xfrm>
            <a:off x="353142" y="1981200"/>
            <a:ext cx="713658" cy="1057364"/>
          </a:xfrm>
          <a:prstGeom prst="curvedRightArrow">
            <a:avLst/>
          </a:prstGeom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0" name="Curved Right Arrow 9"/>
          <p:cNvSpPr/>
          <p:nvPr/>
        </p:nvSpPr>
        <p:spPr>
          <a:xfrm>
            <a:off x="358510" y="5043192"/>
            <a:ext cx="713658" cy="1057364"/>
          </a:xfrm>
          <a:prstGeom prst="curvedRightArrow">
            <a:avLst/>
          </a:prstGeom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>
            <a:off x="358510" y="3388058"/>
            <a:ext cx="713658" cy="1057364"/>
          </a:xfrm>
          <a:prstGeom prst="curvedRightArrow">
            <a:avLst/>
          </a:prstGeom>
          <a:ln>
            <a:solidFill>
              <a:schemeClr val="tx1"/>
            </a:solidFill>
          </a:ln>
          <a:effectLst>
            <a:glow rad="101600">
              <a:schemeClr val="bg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2185119"/>
            <a:ext cx="7718176" cy="46166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Menetapkan matlamat di dalam kewangan.</a:t>
            </a:r>
            <a:endParaRPr lang="en-MY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146192"/>
            <a:ext cx="8708776" cy="1938992"/>
          </a:xfrm>
          <a:prstGeom prst="rect">
            <a:avLst/>
          </a:prstGeom>
          <a:ln/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ms-MY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mewujudkan </a:t>
            </a:r>
            <a:r>
              <a:rPr lang="ms-MY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aliran kewangan yang teratur dan tersusun tanpa </a:t>
            </a:r>
            <a:r>
              <a:rPr lang="ms-MY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ms-MY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ms-MY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sebarang </a:t>
            </a:r>
            <a:r>
              <a:rPr lang="ms-MY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gangguan terhadap sumber kewangan yang sedia ada. </a:t>
            </a:r>
            <a:endParaRPr lang="ms-MY" sz="2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ms-MY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mengelakkan </a:t>
            </a:r>
            <a:r>
              <a:rPr lang="ms-MY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dari berlakunya pembaziran </a:t>
            </a:r>
            <a:endParaRPr lang="ms-MY" sz="2400" b="1" dirty="0" smtClean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buFontTx/>
              <a:buChar char="-"/>
            </a:pPr>
            <a:r>
              <a:rPr lang="ms-MY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mengawal </a:t>
            </a:r>
            <a:r>
              <a:rPr lang="ms-MY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selia perbelanjaan agar tidak berlebihan dan berbelanja untuk perkara yang tidak perlu. </a:t>
            </a:r>
            <a:endParaRPr lang="en-MY" sz="2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48190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mengurus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kewangan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berhemat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282850" y="1383297"/>
            <a:ext cx="2231750" cy="789196"/>
          </a:xfrm>
          <a:prstGeom prst="notchedRightArrow">
            <a:avLst>
              <a:gd name="adj1" fmla="val 5849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PERTAMA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2052935"/>
            <a:ext cx="7718176" cy="46166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Meningkatkan ilmu pengurusan kewangan</a:t>
            </a:r>
            <a:endParaRPr lang="en-MY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90208"/>
            <a:ext cx="8708776" cy="2308324"/>
          </a:xfrm>
          <a:prstGeom prst="rect">
            <a:avLst/>
          </a:prstGeom>
          <a:ln/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ms-MY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Perolehi </a:t>
            </a:r>
            <a:r>
              <a:rPr lang="ms-MY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pelbagai bentuk maklumat </a:t>
            </a:r>
            <a:r>
              <a:rPr lang="ms-MY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melalui </a:t>
            </a:r>
            <a:r>
              <a:rPr lang="ms-MY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agensi pengurusan kewangan kerajaan dan swasta, terdapat </a:t>
            </a:r>
            <a:r>
              <a:rPr lang="ms-MY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dapat. </a:t>
            </a:r>
          </a:p>
          <a:p>
            <a:pPr marL="342900" indent="-342900">
              <a:buFontTx/>
              <a:buChar char="-"/>
            </a:pPr>
            <a:r>
              <a:rPr lang="ms-MY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Hadiri seminar </a:t>
            </a:r>
            <a:r>
              <a:rPr lang="ms-MY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kursus pengurusan kewangan dan </a:t>
            </a:r>
            <a:r>
              <a:rPr lang="ms-MY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hutang.</a:t>
            </a:r>
          </a:p>
          <a:p>
            <a:pPr marL="342900" indent="-342900">
              <a:buFontTx/>
              <a:buChar char="-"/>
            </a:pPr>
            <a:r>
              <a:rPr lang="ms-MY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Antara </a:t>
            </a:r>
            <a:r>
              <a:rPr lang="ms-MY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agensi tersebut ialah Agensi Kaunseling dan Pengurusan Kredit (AKPK) yang dapat membantu kita untuk menguruskan kewangan secara </a:t>
            </a:r>
            <a:r>
              <a:rPr lang="ms-MY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berhemat. </a:t>
            </a:r>
            <a:endParaRPr lang="en-MY" sz="2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-779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mengurus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kewangan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berhemat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282850" y="1327313"/>
            <a:ext cx="2231750" cy="789196"/>
          </a:xfrm>
          <a:prstGeom prst="notchedRightArrow">
            <a:avLst>
              <a:gd name="adj1" fmla="val 5849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KEDUA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43000" y="2052935"/>
            <a:ext cx="7718176" cy="461665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Pengurusan hutang dengan bijaksana.</a:t>
            </a:r>
            <a:endParaRPr lang="en-MY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3090208"/>
            <a:ext cx="8708776" cy="3416320"/>
          </a:xfrm>
          <a:prstGeom prst="rect">
            <a:avLst/>
          </a:prstGeom>
          <a:ln/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ms-MY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berikhtiarlah untuk melunaskan segala hutang dalam tempoh yang </a:t>
            </a:r>
            <a:r>
              <a:rPr lang="ms-MY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ditentukan.</a:t>
            </a:r>
          </a:p>
          <a:p>
            <a:pPr marL="342900" indent="-342900">
              <a:buFontTx/>
              <a:buChar char="-"/>
            </a:pPr>
            <a:r>
              <a:rPr lang="ms-MY" sz="2400" b="1" dirty="0" smtClean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tidak </a:t>
            </a:r>
            <a:r>
              <a:rPr lang="ms-MY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menambahkan bebanan kewangan dengan hutang baru yang tidak mendesak.</a:t>
            </a:r>
          </a:p>
          <a:p>
            <a:pPr marL="342900" indent="-342900">
              <a:buFontTx/>
              <a:buChar char="-"/>
            </a:pPr>
            <a:r>
              <a:rPr lang="ms-MY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Sabda Rasulullah SAW yang bermaksud:</a:t>
            </a:r>
          </a:p>
          <a:p>
            <a:pPr algn="ctr"/>
            <a:r>
              <a:rPr lang="ms-MY" sz="2400" b="1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“Sesiapa yang berhutang  dengan  manusia serta berniat  membayarnya, Allah memudahkanya, dan sesiapa yang berhutang dengan niat enggan membayarnya, Allah Taala akan membinasakannya”.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-779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Panduan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mengurus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kewangan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berhemat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282850" y="1327313"/>
            <a:ext cx="2231750" cy="789196"/>
          </a:xfrm>
          <a:prstGeom prst="notchedRightArrow">
            <a:avLst>
              <a:gd name="adj1" fmla="val 5849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KETIGA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210706"/>
            <a:ext cx="878497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Kesimpulan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khutbah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2971800"/>
            <a:ext cx="8812088" cy="12003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Meningkatkan ilmu pengetahuan berkaitan pengurusan kewangan serta mendidik diri, keluarga dan masyarakat akan kepentingan pendidikan pengurusan kewangan. </a:t>
            </a:r>
            <a:endParaRPr lang="en-MY" sz="2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447800"/>
            <a:ext cx="8813566" cy="1200329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Menghargai dan mensyukuri nikmat harta pemberian Allah dengan mengurus dan merancang kewangan secara betul, adil dan berhemat.</a:t>
            </a:r>
            <a:endParaRPr lang="en-MY" sz="2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52400" y="4514671"/>
            <a:ext cx="8813566" cy="1200329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400" b="1" dirty="0">
                <a:effectLst>
                  <a:glow rad="101600">
                    <a:schemeClr val="bg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Bersederhana di dalam berbelanja dan mengurus kehidupan berdasarkan prinsip-prinsip syariah, mengambil kira keutamaan dan kemampuan bukan kemahuan.</a:t>
            </a:r>
            <a:endParaRPr lang="en-MY" sz="2400" b="1" dirty="0">
              <a:effectLst>
                <a:glow rad="101600">
                  <a:schemeClr val="bg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8208" y="42788"/>
            <a:ext cx="881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An-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Najm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39-41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570" y="3928988"/>
            <a:ext cx="8915400" cy="2308324"/>
          </a:xfrm>
          <a:prstGeom prst="rect">
            <a:avLst/>
          </a:prstGeom>
          <a:solidFill>
            <a:schemeClr val="accent6">
              <a:lumMod val="50000"/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“Dan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bahawa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seseorang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melainkan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diusahakannya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bahawa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usahanya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diperlihatkan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kepada-Nya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kiamat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kelak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Kemudian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usahanya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dibalas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balasan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sempurna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ms-MY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046" y="1673528"/>
            <a:ext cx="8630434" cy="1569660"/>
          </a:xfrm>
          <a:prstGeom prst="rect">
            <a:avLst/>
          </a:prstGeom>
          <a:solidFill>
            <a:schemeClr val="tx2">
              <a:alpha val="3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وَأَن لَّيْسَ لِلْإِنسَانِ إِلَّا مَا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سَعَى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 وَأَنَّ سَعْيَهُ سَوْفَ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يُرَى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 ثُمَّ يُجْزَاهُ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الْجَزَاءَ الْأَوْفَى.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99120" y="1398925"/>
            <a:ext cx="8892480" cy="3477875"/>
          </a:xfrm>
          <a:prstGeom prst="rect">
            <a:avLst/>
          </a:prstGeom>
          <a:solidFill>
            <a:srgbClr val="00B0F0">
              <a:alpha val="16000"/>
            </a:srgbClr>
          </a:solidFill>
        </p:spPr>
        <p:txBody>
          <a:bodyPr wrap="square">
            <a:spAutoFit/>
          </a:bodyPr>
          <a:lstStyle/>
          <a:p>
            <a:pPr lvl="0" algn="ctr" rtl="1">
              <a:defRPr/>
            </a:pPr>
            <a:r>
              <a:rPr lang="ar-SA" sz="44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بَارَكَ اللهُ لِيْ وَلَكُمْ </a:t>
            </a:r>
            <a:r>
              <a:rPr lang="ar-SA" sz="4400" b="1" kern="0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باِلقُرْآنِ </a:t>
            </a:r>
            <a:r>
              <a:rPr lang="ar-SA" sz="4400" b="1" kern="0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العَظِيْمِ،  </a:t>
            </a:r>
            <a:r>
              <a:rPr lang="ar-SA" sz="44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وَنَفَعَنِي وَإِيَّاكُمْ بِمَا فِيْهِ مِنَ الآيَاتِ وَالذِّكْرِ </a:t>
            </a:r>
            <a:r>
              <a:rPr lang="ar-SA" sz="4400" b="1" kern="0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الحَكِيْمِ، </a:t>
            </a:r>
            <a:r>
              <a:rPr lang="ar-SA" sz="44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وَتَقَبَّلَ مِنِّي وَمِنْكُمْ </a:t>
            </a:r>
            <a:r>
              <a:rPr lang="ar-SA" sz="4400" b="1" kern="0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تِلاوَتَهُ، </a:t>
            </a:r>
            <a:r>
              <a:rPr lang="ar-SA" sz="44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إِنَّهُ هُوَ السَّمِيْعُ </a:t>
            </a:r>
            <a:r>
              <a:rPr lang="ar-SA" sz="4400" b="1" kern="0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العَلِيْمُ، </a:t>
            </a:r>
            <a:r>
              <a:rPr lang="ar-SA" sz="44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وَاسْتَغْفِرُ اللهَ العَظِيْمَ لِيْ وَلَكُمْ وَلِسَائِرِ الُمْسِلِمْينَ وَالمُسْلِمَاتِ وَالمُؤْمِنِيْنَ وَالمُؤْمِنَاتِ فَاسْتَغْفِرُوْهُ، </a:t>
            </a:r>
            <a:endParaRPr lang="ar-SA" sz="4400" b="1" kern="0" dirty="0" smtClean="0">
              <a:ln w="317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ysClr val="windowText" lastClr="000000">
                    <a:alpha val="60000"/>
                  </a:sys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Times New Roman"/>
              <a:cs typeface="Traditional Arabic" pitchFamily="2" charset="-78"/>
            </a:endParaRPr>
          </a:p>
          <a:p>
            <a:pPr lvl="0" algn="ctr" rtl="1">
              <a:defRPr/>
            </a:pPr>
            <a:r>
              <a:rPr lang="ar-SA" sz="4400" b="1" kern="0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إنَّهُ </a:t>
            </a:r>
            <a:r>
              <a:rPr lang="ar-SA" sz="4400" b="1" kern="0" dirty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هُوَ الغَّفُورُ </a:t>
            </a:r>
            <a:r>
              <a:rPr lang="ar-SA" sz="4400" b="1" kern="0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Times New Roman"/>
                <a:cs typeface="Traditional Arabic" pitchFamily="2" charset="-78"/>
              </a:rPr>
              <a:t>الرَّحِيْمُ. </a:t>
            </a:r>
            <a:endParaRPr kumimoji="0" lang="en-MY" sz="4400" b="1" i="0" u="none" strike="noStrike" kern="0" cap="none" spc="0" normalizeH="0" baseline="0" noProof="0" dirty="0">
              <a:ln w="317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ysClr val="windowText" lastClr="000000">
                    <a:alpha val="60000"/>
                  </a:sys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cs typeface="Traditional Arabic" pitchFamily="2" charset="-78"/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251520" y="65734"/>
            <a:ext cx="8712968" cy="842986"/>
          </a:xfrm>
          <a:prstGeom prst="roundRect">
            <a:avLst>
              <a:gd name="adj" fmla="val 16667"/>
            </a:avLst>
          </a:prstGeom>
          <a:noFill/>
          <a:ln w="38100">
            <a:noFill/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i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PENUTUP</a:t>
            </a: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1596733"/>
            <a:ext cx="8712968" cy="2400657"/>
          </a:xfrm>
          <a:prstGeom prst="rect">
            <a:avLst/>
          </a:prstGeom>
          <a:solidFill>
            <a:srgbClr val="002060">
              <a:alpha val="36000"/>
            </a:srgb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9648" y="43915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28610" y="188640"/>
            <a:ext cx="75009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0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Aamiin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Ya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Rabbal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Aalamin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..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Tuhan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Memperkenankan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Taat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Berilah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Taufik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Kami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Di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Dalam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Mentaatimu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,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Ampunilah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endParaRPr lang="en-US" sz="36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Mereka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Yang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Memohon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Keampunan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.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Aamiin</a:t>
            </a:r>
            <a:endParaRPr lang="en-US" sz="36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2489665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42211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2746" t="15909" r="12480"/>
          <a:stretch>
            <a:fillRect/>
          </a:stretch>
        </p:blipFill>
        <p:spPr bwMode="auto">
          <a:xfrm>
            <a:off x="990600" y="16002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9874680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512" y="179929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5" name="Rectangle 4"/>
          <p:cNvSpPr/>
          <p:nvPr/>
        </p:nvSpPr>
        <p:spPr>
          <a:xfrm>
            <a:off x="504056" y="1509722"/>
            <a:ext cx="8172400" cy="2215991"/>
          </a:xfrm>
          <a:prstGeom prst="rect">
            <a:avLst/>
          </a:prstGeom>
          <a:solidFill>
            <a:srgbClr val="002060">
              <a:alpha val="22000"/>
            </a:srgbClr>
          </a:solidFill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13800" b="1" dirty="0" smtClean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الْحَمْدُ لِلَّهِ</a:t>
            </a:r>
            <a:endParaRPr lang="en-US" sz="13800" b="1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920824"/>
            <a:ext cx="857252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endParaRPr lang="en-US" sz="4400" b="1" dirty="0">
              <a:ln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358081"/>
            <a:ext cx="9144000" cy="1754326"/>
          </a:xfrm>
          <a:prstGeom prst="rect">
            <a:avLst/>
          </a:prstGeom>
          <a:solidFill>
            <a:srgbClr val="002060">
              <a:alpha val="20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لآ إِلَهَ إِلاَّ اللهُ وَحْدَهُ لاَ شَرِيْكَ لَهُ، </a:t>
            </a:r>
            <a:r>
              <a:rPr lang="ar-SA" sz="5400" b="1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أَنَّ سَيِّدَنَا مُحَمَّدًا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عَبْدُهُ وَرَسُوْلُهُ </a:t>
            </a:r>
            <a:endParaRPr lang="ms-MY" sz="54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1524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3688471"/>
            <a:ext cx="8643998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4016" y="1730276"/>
            <a:ext cx="8820472" cy="1631216"/>
          </a:xfrm>
          <a:prstGeom prst="rect">
            <a:avLst/>
          </a:prstGeom>
          <a:solidFill>
            <a:srgbClr val="002060">
              <a:alpha val="25000"/>
            </a:srgbClr>
          </a:solidFill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5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اَللّـهُـمَّ صَـلِّ </a:t>
            </a:r>
            <a:r>
              <a:rPr lang="ar-EG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وَسَـلّ</a:t>
            </a:r>
            <a:r>
              <a:rPr lang="ar-SA" sz="5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ِ</a:t>
            </a:r>
            <a:r>
              <a:rPr lang="ar-EG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مْ </a:t>
            </a:r>
            <a:r>
              <a:rPr lang="ar-EG" sz="5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وَبَارِكْ عَلَى سَيّـِدِنَا مُحَمَّدٍ، </a:t>
            </a:r>
            <a:endParaRPr lang="ar-SA" sz="5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EG" sz="5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وَأَصْحَابِهِ أَجْمَعِين.</a:t>
            </a:r>
            <a:endParaRPr lang="ar-EG" sz="5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3925431"/>
            <a:ext cx="8286808" cy="138499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0" y="0"/>
            <a:ext cx="8678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804810" y="179929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95536" y="1422410"/>
            <a:ext cx="8388424" cy="1631216"/>
          </a:xfrm>
          <a:prstGeom prst="rect">
            <a:avLst/>
          </a:prstGeom>
          <a:solidFill>
            <a:schemeClr val="tx2">
              <a:alpha val="3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اتَّقُواْ اللهَ حَقَّ تُقَاتِهِ </a:t>
            </a:r>
            <a:endParaRPr lang="ar-SA" sz="50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وَلاَ </a:t>
            </a:r>
            <a:r>
              <a:rPr lang="ar-SA" sz="5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تَمُوْتُنَّ إِلاَّ وَأَنْتُمْ مُسْلِمُوْنَ. </a:t>
            </a:r>
            <a:endParaRPr lang="ms-MY" sz="5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4016" y="3672006"/>
            <a:ext cx="8892480" cy="129266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sebenar-benarnya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bersama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2600" b="1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sabar</a:t>
            </a:r>
            <a:r>
              <a:rPr lang="en-US" sz="2600" b="1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6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70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270540"/>
            <a:ext cx="8830566" cy="252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4181018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50912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Para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MalaikatNya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(Muhammad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Wahai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2400" b="1" dirty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627784" y="116633"/>
            <a:ext cx="6048672" cy="2376263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Mengenang</a:t>
            </a:r>
            <a:r>
              <a:rPr lang="en-US" sz="2200" dirty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jasa</a:t>
            </a:r>
            <a:r>
              <a:rPr lang="en-US" sz="2200" dirty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asul</a:t>
            </a:r>
            <a:r>
              <a:rPr lang="en-US" sz="2200" dirty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kesayangan</a:t>
            </a:r>
            <a:r>
              <a:rPr lang="en-US" sz="2200" dirty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200" dirty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Muhammad SAW  yang 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berjuang</a:t>
            </a:r>
            <a:r>
              <a:rPr lang="en-US" sz="2200" dirty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membawa</a:t>
            </a:r>
            <a:r>
              <a:rPr lang="en-US" sz="2200" dirty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200" dirty="0" err="1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ajaran</a:t>
            </a:r>
            <a:r>
              <a:rPr lang="en-US" sz="2200" dirty="0">
                <a:ln w="6350" cmpd="sng">
                  <a:solidFill>
                    <a:prstClr val="black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Islam.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828224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" y="214290"/>
            <a:ext cx="3214679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726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3856980"/>
            <a:ext cx="8555511" cy="193899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Allah,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Ampunkanlah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Dosa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Golongan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Mu’minaat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samada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mati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endParaRPr lang="en-GB" sz="24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1484784"/>
            <a:ext cx="853244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وَالأَمْوَات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</a:t>
            </a:r>
            <a:r>
              <a:rPr lang="ar-EG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4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 fontAlgn="auto">
              <a:spcBef>
                <a:spcPts val="0"/>
              </a:spcBef>
              <a:spcAft>
                <a:spcPts val="0"/>
              </a:spcAft>
            </a:pP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سَمِيْعٌ قَرِيْبٌ مُجِيْبُ الدَّعَوَات. </a:t>
            </a:r>
            <a:endParaRPr lang="en-US" sz="4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919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268760"/>
            <a:ext cx="8784976" cy="2677656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ar-EG" sz="42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ارْحَمْنَا فَأَنَّكَ أَرْحَمَ الرَّاحِمِيْنَ. اللَّهُمَّ اهْدِنَا فَإِنَّكَ الْهَادِيْ إِلَى صِرَاطِكَ الْمُسْتَقِيْمِ. اللَّهُمَّ اشْفِ أَمْرَاضَنَا، وَاشْفِ مَرْضَانَا، وَارْحَمْ إِخْوَانَنَا الْمُسْلِمِيْنَ وَالْمُسْلِمَاتِ، الْأَحْيَاءِ مِنْهُمْ وَالْأَمْوَاتِ، وَاجْعَلْنَا مِنَ الرَّاشِدِيْنَ يَا رَبَّ الْعَالَمِيْنَ.</a:t>
            </a:r>
            <a:endParaRPr lang="en-US" sz="42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933056"/>
            <a:ext cx="8784976" cy="286232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!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Rahmatilah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Sememangnya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Mengasihani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!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Bimbinglah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Engkaulah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Penunjuk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jalanMu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lurus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!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Sembuhkanlah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penyakit-penyakit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kami.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Sihat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sejahterakanlah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ahli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sahabat-sahabat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yang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terlantar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sakit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rahmatilah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saudara-saudara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di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muslimin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muslimat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Yang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masih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ataupun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meninggal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jadikanlah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hambaMu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berada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pimpinan</a:t>
            </a:r>
            <a:r>
              <a:rPr lang="en-US" sz="20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.)</a:t>
            </a:r>
            <a:endParaRPr lang="ms-MY" sz="20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587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371600"/>
            <a:ext cx="9144000" cy="1754326"/>
          </a:xfrm>
          <a:prstGeom prst="rect">
            <a:avLst/>
          </a:prstGeom>
          <a:solidFill>
            <a:srgbClr val="002060">
              <a:alpha val="38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أَشْهَدُ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أَن لاَّ إِلَهَ إِلاَّ اللهُ وَحْدَهُ لاَ شَرِيكَ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لَهُ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، 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وَأَشْهَدُ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أَنَّ مُحَمَّدًا عَبْدُهُ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وَرَسُولُهُ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raditional Arabic" pitchFamily="2" charset="-78"/>
              </a:rPr>
              <a:t>.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190381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2" y="4051518"/>
            <a:ext cx="8643998" cy="1815882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0440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89930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4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179512" y="1335534"/>
            <a:ext cx="8735886" cy="5416868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رَبَّنَا ظَلَمْنَا أَنْفُسَنَا وَإِنْ لَمْ تَغْفِرْ لَنَا وَتَرْحَمْنَا لَنَكُوْنَنَّ مِنَ الْخَاسِرِيْنَ. </a:t>
            </a:r>
            <a:endParaRPr lang="en-US" sz="3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لآ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إِلَهَ إِلاَّ أَنْتَ سُبْحَانَكَ إِنَّا كُنَّا مِنْ الظَّالِمِيْنَ. رَبَّنَا آتِنَا فِي الدُّنْيَا حَسَنَةً وَفِي الآخِرَةِ حَسَنَةً  وَقِنَا عَذَابَ النَّارِ. وَصَلَّى اللهُ عَلىَ سَيِّدِنَا مُحَمَّدٍ وَعَلىَ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وَصَحْبِهِ وَسَلَّمْ. وَالْحَمْدُ للهِ رَبِّ الْعَالَمِيْنَ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3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…</a:t>
            </a:r>
          </a:p>
          <a:p>
            <a:pPr algn="ctr">
              <a:defRPr/>
            </a:pP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Menzalimi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Sendiri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Sekiranya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Mengampunkan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Dan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Merahmati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Akan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Orang Yang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Rugi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Melainkan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Suci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Di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Kalangan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Orang-orang </a:t>
            </a:r>
          </a:p>
          <a:p>
            <a:pPr algn="ctr">
              <a:defRPr/>
            </a:pP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Menzalimi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19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Allah… </a:t>
            </a:r>
          </a:p>
          <a:p>
            <a:pPr algn="ctr">
              <a:defRPr/>
            </a:pP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000" b="1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5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84385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508518"/>
            <a:ext cx="885828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menyuruh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adil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berbuat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memberi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bantuan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kaum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kerabat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melarang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melakukan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perbuatan-perbuatan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keji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mungkar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kezaliman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mengajar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suruhan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)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supaya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mengambil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peringatan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mematuhinya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041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322744"/>
            <a:ext cx="8382000" cy="523045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b="1" dirty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Nikmat-nikmatNya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Menambahkan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Pohonlah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b="1" dirty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Kelebihannya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Diberikannya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Faedah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Kesannya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Dan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Ingatlah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Kerjakan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Maka Ingatlah Allah Yang Maha Agung </a:t>
            </a:r>
            <a:endParaRPr lang="en-US" sz="44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67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1713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8240683"/>
              </p:ext>
            </p:extLst>
          </p:nvPr>
        </p:nvGraphicFramePr>
        <p:xfrm>
          <a:off x="124407" y="152400"/>
          <a:ext cx="8867193" cy="65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7" name="Presentation" r:id="rId3" imgW="6094636" imgH="3427397" progId="PowerPoint.Show.12">
                  <p:embed/>
                </p:oleObj>
              </mc:Choice>
              <mc:Fallback>
                <p:oleObj name="Presentation" r:id="rId3" imgW="6094636" imgH="342739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4407" y="152400"/>
                        <a:ext cx="8867193" cy="6553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127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5" y="-4168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0"/>
            <a:ext cx="867819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4016" y="1730276"/>
            <a:ext cx="8820472" cy="1569660"/>
          </a:xfrm>
          <a:prstGeom prst="rect">
            <a:avLst/>
          </a:prstGeom>
          <a:solidFill>
            <a:srgbClr val="002060">
              <a:alpha val="25000"/>
            </a:srgbClr>
          </a:solidFill>
        </p:spPr>
        <p:txBody>
          <a:bodyPr wrap="square">
            <a:spAutoFit/>
          </a:bodyPr>
          <a:lstStyle/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عَبْدِكَ وَرَسُوْلِكَ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مُحَمَّدٍ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lvl="0" algn="ctr" rtl="1" fontAlgn="base">
              <a:spcBef>
                <a:spcPct val="0"/>
              </a:spcBef>
              <a:spcAft>
                <a:spcPct val="0"/>
              </a:spcAft>
            </a:pP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وَعَلَى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لِهِ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وَصَحْبِهِ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أَجْمَعِينَ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ar-EG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3925431"/>
            <a:ext cx="8286808" cy="138499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SAW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b="1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43418" y="172958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2844" y="1992828"/>
            <a:ext cx="8915400" cy="923330"/>
          </a:xfrm>
          <a:prstGeom prst="rect">
            <a:avLst/>
          </a:prstGeom>
          <a:solidFill>
            <a:srgbClr val="002060">
              <a:alpha val="15000"/>
            </a:srgb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اتَّقُوْا </a:t>
            </a:r>
            <a:r>
              <a:rPr lang="ar-SA" sz="52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حَقَّ تُقَاتِهِ وَلاَ تَمُوْتُنَّ إِلاَّ وَأَنْتُمْ مُسْلِمُوْنَ. </a:t>
            </a:r>
            <a:endParaRPr lang="en-US" sz="52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3917374"/>
            <a:ext cx="8286808" cy="181588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taqwa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janganlah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mati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keadaan</a:t>
            </a:r>
            <a:r>
              <a:rPr lang="en-US" sz="28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Islam.</a:t>
            </a: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1588" y="7938"/>
            <a:ext cx="9142412" cy="6850062"/>
            <a:chOff x="1588" y="7938"/>
            <a:chExt cx="9142412" cy="6850062"/>
          </a:xfrm>
        </p:grpSpPr>
        <p:pic>
          <p:nvPicPr>
            <p:cNvPr id="307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8" y="7938"/>
              <a:ext cx="9142412" cy="68500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6" name="Picture 3" descr="Hasil carian imej untuk logo akpk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9949" y="2151906"/>
              <a:ext cx="1538153" cy="6408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914" y="-2704"/>
            <a:ext cx="8991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mengatur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kehidupan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agar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lebih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sempurna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menetapkan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bebera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peringkat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29544" y="1628328"/>
            <a:ext cx="7704856" cy="1023392"/>
          </a:xfrm>
          <a:prstGeom prst="roundRect">
            <a:avLst>
              <a:gd name="adj" fmla="val 19735"/>
            </a:avLst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AL-DHARURIAT </a:t>
            </a:r>
          </a:p>
          <a:p>
            <a:pPr algn="ctr"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-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iaitu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keperluan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mendesak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497699" y="1633924"/>
            <a:ext cx="545909" cy="789196"/>
          </a:xfrm>
          <a:prstGeom prst="notchedRightArrow">
            <a:avLst>
              <a:gd name="adj1" fmla="val 5849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65245" y="2847528"/>
            <a:ext cx="7704856" cy="1023392"/>
          </a:xfrm>
          <a:prstGeom prst="roundRect">
            <a:avLst>
              <a:gd name="adj" fmla="val 19735"/>
            </a:avLst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AL-HAJIAAT </a:t>
            </a:r>
          </a:p>
          <a:p>
            <a:pPr algn="ctr"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-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iaitu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keperluan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dihajati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533400" y="2880320"/>
            <a:ext cx="545909" cy="789196"/>
          </a:xfrm>
          <a:prstGeom prst="notchedRightArrow">
            <a:avLst>
              <a:gd name="adj1" fmla="val 5849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65245" y="4066728"/>
            <a:ext cx="7704856" cy="1023392"/>
          </a:xfrm>
          <a:prstGeom prst="roundRect">
            <a:avLst>
              <a:gd name="adj" fmla="val 19735"/>
            </a:avLst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AL-THASINIAT</a:t>
            </a:r>
          </a:p>
          <a:p>
            <a:pPr algn="ctr"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-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iaitu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keperluan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baik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533400" y="4072324"/>
            <a:ext cx="545909" cy="789196"/>
          </a:xfrm>
          <a:prstGeom prst="notchedRightArrow">
            <a:avLst>
              <a:gd name="adj1" fmla="val 5849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900946" y="5285928"/>
            <a:ext cx="7704856" cy="1023392"/>
          </a:xfrm>
          <a:prstGeom prst="roundRect">
            <a:avLst>
              <a:gd name="adj" fmla="val 19735"/>
            </a:avLst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AL-KAMALIAT </a:t>
            </a:r>
          </a:p>
          <a:p>
            <a:pPr algn="ctr"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-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iaitu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keperluan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lengkap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2" name="Notched Right Arrow 11"/>
          <p:cNvSpPr/>
          <p:nvPr/>
        </p:nvSpPr>
        <p:spPr>
          <a:xfrm>
            <a:off x="569101" y="5318720"/>
            <a:ext cx="545909" cy="789196"/>
          </a:xfrm>
          <a:prstGeom prst="notchedRightArrow">
            <a:avLst>
              <a:gd name="adj1" fmla="val 5849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896" y="0"/>
            <a:ext cx="8991600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i-FI" sz="26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Islam mewajibkan kita mengatur perbelanjaan kepada perkara-perkara asas dan keperluan yang benar-benar mendesak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447800"/>
            <a:ext cx="3636404" cy="794320"/>
          </a:xfrm>
          <a:prstGeom prst="roundRect">
            <a:avLst>
              <a:gd name="adj" fmla="val 5972"/>
            </a:avLst>
          </a:prstGeom>
          <a:solidFill>
            <a:schemeClr val="accent6">
              <a:lumMod val="5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Imam 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as-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Syatibi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47192" y="2380013"/>
            <a:ext cx="8492008" cy="1048987"/>
          </a:xfrm>
          <a:prstGeom prst="roundRect">
            <a:avLst>
              <a:gd name="adj" fmla="val 6561"/>
            </a:avLst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al-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Dharuriat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-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harus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dilakukan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agar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mendapat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kemaslahatan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7192" y="3505200"/>
            <a:ext cx="8492008" cy="1752600"/>
          </a:xfrm>
          <a:prstGeom prst="roundRect">
            <a:avLst>
              <a:gd name="adj" fmla="val 6561"/>
            </a:avLst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al-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Dharuriat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dilaksanakan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maka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kemaslahatan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itupun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tetapi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timbul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kerosakan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kesengsaraan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kerugian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2400" dirty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23442" y="5486400"/>
            <a:ext cx="8575004" cy="990600"/>
          </a:xfrm>
          <a:prstGeom prst="roundRect">
            <a:avLst>
              <a:gd name="adj" fmla="val 19735"/>
            </a:avLst>
          </a:prstGeom>
          <a:ln w="38100">
            <a:solidFill>
              <a:srgbClr val="140006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indent="365125" algn="ctr">
              <a:defRPr/>
            </a:pP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Allah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Taala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mengurniakan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berbagai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nikmat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indent="365125" algn="ctr">
              <a:defRPr/>
            </a:pP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kehidupan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kita</a:t>
            </a:r>
            <a:endParaRPr lang="en-US" sz="2400" b="1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241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8208" y="0"/>
            <a:ext cx="88162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Nahl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18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0570" y="3886200"/>
            <a:ext cx="8915400" cy="1569660"/>
          </a:xfrm>
          <a:prstGeom prst="rect">
            <a:avLst/>
          </a:prstGeom>
          <a:solidFill>
            <a:schemeClr val="accent6">
              <a:lumMod val="50000"/>
              <a:alpha val="24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“Dan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jika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menghitung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(yang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dilimpahkanNya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tiadalah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dapat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menghitungnya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satu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persatu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Pengampun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Mengasihani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”.</a:t>
            </a:r>
            <a:endParaRPr lang="ms-MY" sz="24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046" y="1733907"/>
            <a:ext cx="8630434" cy="830997"/>
          </a:xfrm>
          <a:prstGeom prst="rect">
            <a:avLst/>
          </a:prstGeom>
          <a:solidFill>
            <a:schemeClr val="tx2">
              <a:alpha val="38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وَإِن تَعُدُّواْ نِعْمَةَ اللّهِ لاَ تُحْصُوهَا إِنَّ اللّهَ لَغَفُورٌ رَّحِيمٌ 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46502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1361</Words>
  <Application>Microsoft Office PowerPoint</Application>
  <PresentationFormat>On-screen Show (4:3)</PresentationFormat>
  <Paragraphs>139</Paragraphs>
  <Slides>36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Calibri</vt:lpstr>
      <vt:lpstr>Arial</vt:lpstr>
      <vt:lpstr>Office Theme</vt:lpstr>
      <vt:lpstr>3_Office Theme</vt:lpstr>
      <vt:lpstr>1_Office Theme</vt:lpstr>
      <vt:lpstr>2_Office Theme</vt:lpstr>
      <vt:lpstr>Microsoft 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ustaz aizi</dc:creator>
  <cp:lastModifiedBy>USER</cp:lastModifiedBy>
  <cp:revision>8</cp:revision>
  <dcterms:created xsi:type="dcterms:W3CDTF">2016-11-14T13:15:15Z</dcterms:created>
  <dcterms:modified xsi:type="dcterms:W3CDTF">2016-11-17T06:46:26Z</dcterms:modified>
</cp:coreProperties>
</file>